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8" r:id="rId3"/>
    <p:sldId id="259" r:id="rId4"/>
    <p:sldId id="260" r:id="rId5"/>
    <p:sldId id="257" r:id="rId6"/>
    <p:sldId id="312" r:id="rId7"/>
    <p:sldId id="267" r:id="rId8"/>
    <p:sldId id="261" r:id="rId9"/>
    <p:sldId id="265" r:id="rId10"/>
    <p:sldId id="313" r:id="rId11"/>
    <p:sldId id="314" r:id="rId12"/>
    <p:sldId id="315" r:id="rId13"/>
    <p:sldId id="262" r:id="rId14"/>
    <p:sldId id="316" r:id="rId15"/>
    <p:sldId id="263" r:id="rId16"/>
    <p:sldId id="318" r:id="rId17"/>
    <p:sldId id="282" r:id="rId18"/>
    <p:sldId id="266" r:id="rId19"/>
    <p:sldId id="319" r:id="rId20"/>
    <p:sldId id="320" r:id="rId21"/>
    <p:sldId id="268" r:id="rId22"/>
    <p:sldId id="269" r:id="rId23"/>
    <p:sldId id="321" r:id="rId24"/>
    <p:sldId id="270" r:id="rId25"/>
    <p:sldId id="322" r:id="rId26"/>
    <p:sldId id="323" r:id="rId27"/>
    <p:sldId id="325" r:id="rId28"/>
    <p:sldId id="324" r:id="rId29"/>
    <p:sldId id="326" r:id="rId30"/>
    <p:sldId id="271" r:id="rId31"/>
    <p:sldId id="272" r:id="rId32"/>
    <p:sldId id="274" r:id="rId33"/>
    <p:sldId id="328" r:id="rId34"/>
    <p:sldId id="329" r:id="rId35"/>
    <p:sldId id="330" r:id="rId36"/>
    <p:sldId id="331" r:id="rId37"/>
    <p:sldId id="332" r:id="rId38"/>
    <p:sldId id="334" r:id="rId39"/>
    <p:sldId id="336" r:id="rId40"/>
    <p:sldId id="327" r:id="rId41"/>
    <p:sldId id="335" r:id="rId42"/>
  </p:sldIdLst>
  <p:sldSz cx="9144000" cy="5143500" type="screen16x9"/>
  <p:notesSz cx="6858000" cy="9144000"/>
  <p:embeddedFontLst>
    <p:embeddedFont>
      <p:font typeface="Barlow" panose="00000500000000000000" pitchFamily="2" charset="0"/>
      <p:regular r:id="rId44"/>
      <p:bold r:id="rId45"/>
    </p:embeddedFont>
    <p:embeddedFont>
      <p:font typeface="Barlow Medium" panose="00000600000000000000" pitchFamily="2" charset="0"/>
      <p:regular r:id="rId46"/>
      <p:bold r:id="rId47"/>
      <p:italic r:id="rId48"/>
      <p:boldItalic r:id="rId49"/>
    </p:embeddedFont>
    <p:embeddedFont>
      <p:font typeface="Lalezar" panose="00000500000000000000" pitchFamily="2" charset="-78"/>
      <p:regular r:id="rId50"/>
    </p:embeddedFont>
    <p:embeddedFont>
      <p:font typeface="Nova Flat"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6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panose="020C0504020404060204"/>
              <a:buNone/>
              <a:defRPr sz="3600">
                <a:solidFill>
                  <a:schemeClr val="dk1"/>
                </a:solidFill>
                <a:latin typeface="Nova Flat" panose="020C0504020404060204"/>
                <a:ea typeface="Nova Flat" panose="020C0504020404060204"/>
                <a:cs typeface="Nova Flat" panose="020C0504020404060204"/>
                <a:sym typeface="Nova Flat" panose="020C0504020404060204"/>
              </a:defRPr>
            </a:lvl1pPr>
            <a:lvl2pPr lvl="1">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2pPr>
            <a:lvl3pPr lvl="2">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3pPr>
            <a:lvl4pPr lvl="3">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4pPr>
            <a:lvl5pPr lvl="4">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5pPr>
            <a:lvl6pPr lvl="5">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6pPr>
            <a:lvl7pPr lvl="6">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7pPr>
            <a:lvl8pPr lvl="7">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8pPr>
            <a:lvl9pPr lvl="8">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ĐỀ TÀI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96;p39"/>
          <p:cNvSpPr txBox="1">
            <a:spLocks noGrp="1"/>
          </p:cNvSpPr>
          <p:nvPr/>
        </p:nvSpPr>
        <p:spPr>
          <a:xfrm>
            <a:off x="4970100" y="3626373"/>
            <a:ext cx="3409611" cy="45868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panose="00000500000000000000"/>
              <a:buNone/>
              <a:defRPr sz="16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r>
              <a:rPr lang="en-US" b="1"/>
              <a:t>Giảng viên hướng dẫn: Trần Sơn Hải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circle(in)">
                                      <p:cBhvr>
                                        <p:cTn id="3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p:cNvPicPr/>
          <p:nvPr/>
        </p:nvPicPr>
        <p:blipFill>
          <a:blip r:embed="rId3">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TỔNG QUÁT</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p:cNvPicPr>
            <a:picLocks noChangeAspect="1"/>
          </p:cNvPicPr>
          <p:nvPr/>
        </p:nvPicPr>
        <p:blipFill>
          <a:blip r:embed="rId3"/>
          <a:stretch>
            <a:fillRect/>
          </a:stretch>
        </p:blipFill>
        <p:spPr>
          <a:xfrm>
            <a:off x="1" y="237479"/>
            <a:ext cx="7140138" cy="4956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p:cNvPicPr/>
          <p:nvPr/>
        </p:nvPicPr>
        <p:blipFill>
          <a:blip r:embed="rId3"/>
          <a:srcRect/>
          <a:stretch>
            <a:fillRect/>
          </a:stretch>
        </p:blipFill>
        <p:spPr>
          <a:xfrm>
            <a:off x="1543050" y="0"/>
            <a:ext cx="4445454" cy="5143500"/>
          </a:xfrm>
          <a:prstGeom prst="rect">
            <a:avLst/>
          </a:prstGeom>
        </p:spPr>
      </p:pic>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p:cNvPicPr/>
          <p:nvPr/>
        </p:nvPicPr>
        <p:blipFill>
          <a:blip r:embed="rId3"/>
          <a:srcRect/>
          <a:stretch>
            <a:fillRect/>
          </a:stretch>
        </p:blipFill>
        <p:spPr>
          <a:xfrm>
            <a:off x="2383971" y="0"/>
            <a:ext cx="4310744" cy="514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p:cNvPicPr/>
          <p:nvPr/>
        </p:nvPicPr>
        <p:blipFill>
          <a:blip r:embed="rId3"/>
          <a:srcRect/>
          <a:stretch>
            <a:fillRect/>
          </a:stretch>
        </p:blipFill>
        <p:spPr>
          <a:xfrm>
            <a:off x="1469798" y="1738993"/>
            <a:ext cx="5730875" cy="1443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MÔ HÌNH CDM </a:t>
            </a:r>
            <a:r>
              <a:rPr lang="en-US" err="1"/>
              <a:t>và</a:t>
            </a:r>
            <a:r>
              <a:rPr lang="en-US"/>
              <a:t> PDM</a:t>
            </a: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7.png"/>
          <p:cNvPicPr/>
          <p:nvPr/>
        </p:nvPicPr>
        <p:blipFill>
          <a:blip r:embed="rId3"/>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image5.png"/>
          <p:cNvPicPr/>
          <p:nvPr/>
        </p:nvPicPr>
        <p:blipFill>
          <a:blip r:embed="rId3"/>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Thành Viên </a:t>
            </a:r>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p>
          <a:p>
            <a:pPr marL="0" lvl="0" indent="0" algn="ctr" rtl="0">
              <a:spcBef>
                <a:spcPts val="0"/>
              </a:spcBef>
              <a:spcAft>
                <a:spcPts val="0"/>
              </a:spcAft>
              <a:buNone/>
            </a:pPr>
            <a:r>
              <a:rPr lang="en-US" sz="2800"/>
              <a:t>Lê Minh Triệu- 46.01.104.198 </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55;p80"/>
          <p:cNvPicPr preferRelativeResize="0"/>
          <p:nvPr/>
        </p:nvPicPr>
        <p:blipFill rotWithShape="1">
          <a:blip r:embed="rId3"/>
          <a:srcRect t="16540" b="16547"/>
          <a:stretch>
            <a:fillRect/>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p>
        </p:txBody>
      </p:sp>
      <p:pic>
        <p:nvPicPr>
          <p:cNvPr id="11" name="image3.png"/>
          <p:cNvPicPr/>
          <p:nvPr/>
        </p:nvPicPr>
        <p:blipFill>
          <a:blip r:embed="rId3"/>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Giao diện cập nhật</a:t>
            </a:r>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image13.png"/>
          <p:cNvPicPr/>
          <p:nvPr/>
        </p:nvPicPr>
        <p:blipFill rotWithShape="1">
          <a:blip r:embed="rId3">
            <a:extLst>
              <a:ext uri="{28A0092B-C50C-407E-A947-70E740481C1C}">
                <a14:useLocalDpi xmlns:a14="http://schemas.microsoft.com/office/drawing/2010/main" val="0"/>
              </a:ext>
            </a:extLst>
          </a:blip>
          <a:srcRect l="1472" t="1281" r="-1472" b="5419"/>
          <a:stretch>
            <a:fillRect/>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p>
        </p:txBody>
      </p:sp>
      <p:pic>
        <p:nvPicPr>
          <p:cNvPr id="4" name="image23.png"/>
          <p:cNvPicPr/>
          <p:nvPr/>
        </p:nvPicPr>
        <p:blipFill>
          <a:blip r:embed="rId3">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Cập nhật thông tin lớp</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18.png"/>
          <p:cNvPicPr/>
          <p:nvPr/>
        </p:nvPicPr>
        <p:blipFill>
          <a:blip r:embed="rId3"/>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p>
        </p:txBody>
      </p:sp>
      <p:pic>
        <p:nvPicPr>
          <p:cNvPr id="5" name="image16.png"/>
          <p:cNvPicPr/>
          <p:nvPr/>
        </p:nvPicPr>
        <p:blipFill>
          <a:blip r:embed="rId3"/>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p>
        </p:txBody>
      </p:sp>
      <p:pic>
        <p:nvPicPr>
          <p:cNvPr id="4" name="image9.png"/>
          <p:cNvPicPr/>
          <p:nvPr/>
        </p:nvPicPr>
        <p:blipFill>
          <a:blip r:embed="rId3"/>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p>
        </p:txBody>
      </p:sp>
      <p:pic>
        <p:nvPicPr>
          <p:cNvPr id="5" name="image24.png"/>
          <p:cNvPicPr/>
          <p:nvPr/>
        </p:nvPicPr>
        <p:blipFill>
          <a:blip r:embed="rId3"/>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GB"/>
              <a:t>ìm kiếm khoa</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6.png"/>
          <p:cNvPicPr/>
          <p:nvPr/>
        </p:nvPicPr>
        <p:blipFill>
          <a:blip r:embed="rId3"/>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p>
        </p:txBody>
      </p:sp>
      <p:pic>
        <p:nvPicPr>
          <p:cNvPr id="4" name="image2.png"/>
          <p:cNvPicPr/>
          <p:nvPr/>
        </p:nvPicPr>
        <p:blipFill>
          <a:blip r:embed="rId3"/>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Tổng quan </a:t>
            </a:r>
            <a:endParaRPr>
              <a:latin typeface="Nova Flat" panose="020C0504020404060204"/>
              <a:ea typeface="Nova Flat" panose="020C0504020404060204"/>
              <a:cs typeface="Nova Flat" panose="020C0504020404060204"/>
              <a:sym typeface="Nova Flat" panose="020C0504020404060204"/>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Đặt tả yêu cầu bài toán </a:t>
            </a:r>
            <a:endParaRPr>
              <a:latin typeface="Nova Flat" panose="020C0504020404060204"/>
              <a:ea typeface="Nova Flat" panose="020C0504020404060204"/>
              <a:cs typeface="Nova Flat" panose="020C0504020404060204"/>
              <a:sym typeface="Nova Flat" panose="020C0504020404060204"/>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panose="020C0504020404060204"/>
                <a:ea typeface="Nova Flat" panose="020C0504020404060204"/>
                <a:cs typeface="Nova Flat" panose="020C0504020404060204"/>
                <a:sym typeface="Nova Flat" panose="020C0504020404060204"/>
              </a:rPr>
              <a:t>Giao </a:t>
            </a:r>
            <a:r>
              <a:rPr lang="en-US" err="1">
                <a:latin typeface="Nova Flat" panose="020C0504020404060204"/>
                <a:ea typeface="Nova Flat" panose="020C0504020404060204"/>
                <a:cs typeface="Nova Flat" panose="020C0504020404060204"/>
                <a:sym typeface="Nova Flat" panose="020C0504020404060204"/>
              </a:rPr>
              <a:t>diện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màn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hình</a:t>
            </a:r>
            <a:r>
              <a:rPr lang="en-US">
                <a:latin typeface="Nova Flat" panose="020C0504020404060204"/>
                <a:ea typeface="Nova Flat" panose="020C0504020404060204"/>
                <a:cs typeface="Nova Flat" panose="020C0504020404060204"/>
                <a:sym typeface="Nova Flat" panose="020C0504020404060204"/>
              </a:rPr>
              <a:t> &amp; Activity Diagram</a:t>
            </a:r>
            <a:endParaRPr>
              <a:latin typeface="Nova Flat" panose="020C0504020404060204"/>
              <a:ea typeface="Nova Flat" panose="020C0504020404060204"/>
              <a:cs typeface="Nova Flat" panose="020C0504020404060204"/>
              <a:sym typeface="Nova Flat" panose="020C0504020404060204"/>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panose="020C0504020404060204"/>
                <a:ea typeface="Nova Flat" panose="020C0504020404060204"/>
                <a:cs typeface="Nova Flat" panose="020C0504020404060204"/>
                <a:sym typeface="Nova Flat" panose="020C0504020404060204"/>
              </a:rPr>
              <a:t>Sơ</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đồ</a:t>
            </a:r>
            <a:r>
              <a:rPr lang="en-US">
                <a:latin typeface="Nova Flat" panose="020C0504020404060204"/>
                <a:ea typeface="Nova Flat" panose="020C0504020404060204"/>
                <a:cs typeface="Nova Flat" panose="020C0504020404060204"/>
                <a:sym typeface="Nova Flat" panose="020C0504020404060204"/>
              </a:rPr>
              <a:t> CDM  PDM </a:t>
            </a: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Tìm kiếm sinh viên</a:t>
            </a:r>
          </a:p>
        </p:txBody>
      </p:sp>
      <p:pic>
        <p:nvPicPr>
          <p:cNvPr id="80" name="image8.png"/>
          <p:cNvPicPr/>
          <p:nvPr/>
        </p:nvPicPr>
        <p:blipFill>
          <a:blip r:embed="rId3">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p:cNvPicPr/>
          <p:nvPr/>
        </p:nvPicPr>
        <p:blipFill>
          <a:blip r:embed="rId4"/>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60;p41"/>
          <p:cNvGrpSpPr/>
          <p:nvPr/>
        </p:nvGrpSpPr>
        <p:grpSpPr>
          <a:xfrm>
            <a:off x="179590" y="669210"/>
            <a:ext cx="1610213" cy="1629851"/>
            <a:chOff x="4079851" y="151677"/>
            <a:chExt cx="1014291" cy="1013263"/>
          </a:xfrm>
        </p:grpSpPr>
        <p:sp>
          <p:nvSpPr>
            <p:cNvPr id="58"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61;p55"/>
          <p:cNvGrpSpPr/>
          <p:nvPr/>
        </p:nvGrpSpPr>
        <p:grpSpPr>
          <a:xfrm>
            <a:off x="726933" y="2454860"/>
            <a:ext cx="2125740" cy="2000189"/>
            <a:chOff x="-529750" y="2597875"/>
            <a:chExt cx="1191008" cy="1198949"/>
          </a:xfrm>
        </p:grpSpPr>
        <p:sp>
          <p:nvSpPr>
            <p:cNvPr id="61"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p:cNvPicPr>
            <a:picLocks noChangeAspect="1"/>
          </p:cNvPicPr>
          <p:nvPr/>
        </p:nvPicPr>
        <p:blipFill>
          <a:blip r:embed="rId3"/>
          <a:stretch>
            <a:fillRect/>
          </a:stretch>
        </p:blipFill>
        <p:spPr>
          <a:xfrm>
            <a:off x="1413209" y="668106"/>
            <a:ext cx="6252566" cy="43086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8038710" cy="13319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a:solidFill>
                  <a:srgbClr val="FF0000"/>
                </a:solidFill>
              </a:rPr>
              <a:t>ĐƯỜNG LINK GITHUB CHỨA TÀI NGUYÊN ĐÃ UPlOAD </a:t>
            </a:r>
            <a:endParaRPr sz="3200" b="1">
              <a:solidFill>
                <a:srgbClr val="FF0000"/>
              </a:solidFill>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12;p57">
            <a:extLst>
              <a:ext uri="{FF2B5EF4-FFF2-40B4-BE49-F238E27FC236}">
                <a16:creationId xmlns:a16="http://schemas.microsoft.com/office/drawing/2014/main" id="{1871B663-F4BB-A0A9-4742-0AB1498357D8}"/>
              </a:ext>
            </a:extLst>
          </p:cNvPr>
          <p:cNvSpPr txBox="1">
            <a:spLocks/>
          </p:cNvSpPr>
          <p:nvPr/>
        </p:nvSpPr>
        <p:spPr>
          <a:xfrm>
            <a:off x="535871" y="2086295"/>
            <a:ext cx="8038710" cy="1331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Nova Flat" panose="020C0504020404060204"/>
              <a:buNone/>
              <a:defRPr sz="3600" b="0" i="0" u="none" strike="noStrike" cap="none">
                <a:solidFill>
                  <a:schemeClr val="dk1"/>
                </a:solidFill>
                <a:latin typeface="Nova Flat" panose="020C0504020404060204"/>
                <a:ea typeface="Nova Flat" panose="020C0504020404060204"/>
                <a:cs typeface="Nova Flat" panose="020C0504020404060204"/>
                <a:sym typeface="Nova Flat" panose="020C0504020404060204"/>
              </a:defRPr>
            </a:lvl1pPr>
            <a:lvl2pPr marR="0" lvl="1"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2pPr>
            <a:lvl3pPr marR="0" lvl="2"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3pPr>
            <a:lvl4pPr marR="0" lvl="3"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4pPr>
            <a:lvl5pPr marR="0" lvl="4"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5pPr>
            <a:lvl6pPr marR="0" lvl="5"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6pPr>
            <a:lvl7pPr marR="0" lvl="6"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7pPr>
            <a:lvl8pPr marR="0" lvl="7"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8pPr>
            <a:lvl9pPr marR="0" lvl="8"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9pPr>
          </a:lstStyle>
          <a:p>
            <a:pPr algn="ctr"/>
            <a:r>
              <a:rPr lang="vi-VN" sz="3200"/>
              <a:t>https://github.com/ThiBinhChanh/CNPM-LeDucThi-46.01.104.173</a:t>
            </a:r>
          </a:p>
        </p:txBody>
      </p:sp>
    </p:spTree>
    <p:extLst>
      <p:ext uri="{BB962C8B-B14F-4D97-AF65-F5344CB8AC3E}">
        <p14:creationId xmlns:p14="http://schemas.microsoft.com/office/powerpoint/2010/main" val="3327397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Tổng Quan</a:t>
            </a:r>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panose="020C0504020404060204"/>
              <a:ea typeface="Nova Flat" panose="020C0504020404060204"/>
              <a:cs typeface="Nova Flat" panose="020C0504020404060204"/>
              <a:sym typeface="Nova Flat" panose="020C0504020404060204"/>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panose="00000500000000000000"/>
              <a:ea typeface="Barlow" panose="00000500000000000000"/>
              <a:cs typeface="Barlow" panose="00000500000000000000"/>
              <a:sym typeface="Barlow" panose="00000500000000000000"/>
            </a:endParaRPr>
          </a:p>
        </p:txBody>
      </p:sp>
      <p:grpSp>
        <p:nvGrpSpPr>
          <p:cNvPr id="3228" name="Google Shape;3228;p66"/>
          <p:cNvGrpSpPr/>
          <p:nvPr/>
        </p:nvGrpSpPr>
        <p:grpSpPr>
          <a:xfrm>
            <a:off x="860046" y="673612"/>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rot="10800000">
            <a:off x="2157247" y="1322213"/>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197311" y="1178843"/>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197311" y="2529182"/>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4226780" y="3820885"/>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74974" y="2118070"/>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stCxn id="3255" idx="1"/>
          </p:cNvCxnSpPr>
          <p:nvPr/>
        </p:nvCxnSpPr>
        <p:spPr>
          <a:xfrm rot="10800000" flipV="1">
            <a:off x="2039409" y="2971982"/>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stCxn id="3256" idx="1"/>
            <a:endCxn id="3288" idx="6"/>
          </p:cNvCxnSpPr>
          <p:nvPr/>
        </p:nvCxnSpPr>
        <p:spPr>
          <a:xfrm rot="10800000" flipV="1">
            <a:off x="2536854" y="4326865"/>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48853" y="3970543"/>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410617" y="658967"/>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p>
          <a:p>
            <a:endParaRPr lang="en-US">
              <a:solidFill>
                <a:schemeClr val="bg2"/>
              </a:solidFill>
            </a:endParaRPr>
          </a:p>
        </p:txBody>
      </p:sp>
      <p:sp>
        <p:nvSpPr>
          <p:cNvPr id="7" name="TextBox 6"/>
          <p:cNvSpPr txBox="1"/>
          <p:nvPr/>
        </p:nvSpPr>
        <p:spPr>
          <a:xfrm>
            <a:off x="4330811" y="2515286"/>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p:cNvSpPr txBox="1"/>
          <p:nvPr/>
        </p:nvSpPr>
        <p:spPr>
          <a:xfrm>
            <a:off x="4384543" y="3739885"/>
            <a:ext cx="4575162" cy="1384995"/>
          </a:xfrm>
          <a:prstGeom prst="rect">
            <a:avLst/>
          </a:prstGeom>
          <a:noFill/>
        </p:spPr>
        <p:txBody>
          <a:bodyPr wrap="square" rtlCol="0">
            <a:spAutoFit/>
          </a:bodyPr>
          <a:lstStyle/>
          <a:p>
            <a:pPr algn="just"/>
            <a:r>
              <a:rPr lang="vi-VN">
                <a:solidFill>
                  <a:schemeClr val="bg2"/>
                </a:solidFill>
                <a:effectLst/>
                <a:latin typeface="Arial" panose="020B0604020202020204" pitchFamily="34" charset="0"/>
                <a:ea typeface="Arial" panose="020B0604020202020204" pitchFamily="34" charset="0"/>
              </a:rPr>
              <a:t>Do thời gian có hạn, kinh nghiệm và vốn hiểu biết của chúng em còn nhiều hạn chế nên chương trình còn rất nhiều hạn chế và không thể ứng dụng vào thực tế. Chính vì vậy, chúng em mong thầy cô hướng dẫn cho đề tài của chúng em được tốt hơn.</a:t>
            </a:r>
            <a:endParaRPr lang="en-US">
              <a:solidFill>
                <a:schemeClr val="bg2"/>
              </a:solidFill>
              <a:effectLst/>
              <a:latin typeface="Arial" panose="020B0604020202020204" pitchFamily="34" charset="0"/>
              <a:ea typeface="Arial" panose="020B0604020202020204" pitchFamily="34" charset="0"/>
            </a:endParaRPr>
          </a:p>
          <a:p>
            <a:pPr algn="just"/>
            <a:endParaRPr lang="en-US">
              <a:solidFill>
                <a:schemeClr val="bg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160" y="504660"/>
            <a:ext cx="3593091" cy="1423532"/>
          </a:xfrm>
        </p:spPr>
        <p:txBody>
          <a:bodyPr/>
          <a:lstStyle/>
          <a:p>
            <a:r>
              <a:rPr lang="en-US" sz="6000">
                <a:solidFill>
                  <a:schemeClr val="bg2"/>
                </a:solidFill>
              </a:rPr>
              <a:t>Thanks</a:t>
            </a:r>
          </a:p>
        </p:txBody>
      </p:sp>
      <p:sp>
        <p:nvSpPr>
          <p:cNvPr id="6" name="TextBox 5"/>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p:cNvGrpSpPr/>
          <p:nvPr/>
        </p:nvGrpSpPr>
        <p:grpSpPr>
          <a:xfrm>
            <a:off x="221024" y="-71268"/>
            <a:ext cx="2123700" cy="2123700"/>
            <a:chOff x="679050" y="2154016"/>
            <a:chExt cx="2123700" cy="2123700"/>
          </a:xfrm>
        </p:grpSpPr>
        <p:grpSp>
          <p:nvGrpSpPr>
            <p:cNvPr id="8" name="Google Shape;3258;p66"/>
            <p:cNvGrpSpPr/>
            <p:nvPr/>
          </p:nvGrpSpPr>
          <p:grpSpPr>
            <a:xfrm>
              <a:off x="717675" y="2195100"/>
              <a:ext cx="2013910" cy="2041524"/>
              <a:chOff x="-79100" y="-499150"/>
              <a:chExt cx="2013910" cy="2041524"/>
            </a:xfrm>
          </p:grpSpPr>
          <p:sp>
            <p:nvSpPr>
              <p:cNvPr id="10"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228;p66"/>
          <p:cNvGrpSpPr/>
          <p:nvPr/>
        </p:nvGrpSpPr>
        <p:grpSpPr>
          <a:xfrm>
            <a:off x="7782330" y="3807887"/>
            <a:ext cx="1297200" cy="1297200"/>
            <a:chOff x="6496201" y="285832"/>
            <a:chExt cx="1297200" cy="1297200"/>
          </a:xfrm>
        </p:grpSpPr>
        <p:sp>
          <p:nvSpPr>
            <p:cNvPr id="28"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30;p66"/>
            <p:cNvGrpSpPr/>
            <p:nvPr/>
          </p:nvGrpSpPr>
          <p:grpSpPr>
            <a:xfrm>
              <a:off x="6560741" y="365850"/>
              <a:ext cx="1129671" cy="1137203"/>
              <a:chOff x="-529750" y="2597875"/>
              <a:chExt cx="1191008" cy="1198949"/>
            </a:xfrm>
          </p:grpSpPr>
          <p:sp>
            <p:nvSpPr>
              <p:cNvPr id="30"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sz="1800">
              <a:effectLst/>
              <a:latin typeface="Arial" panose="020B0604020202020204" pitchFamily="34" charset="0"/>
              <a:ea typeface="Arial" panose="020B0604020202020204" pitchFamily="34" charset="0"/>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p:cNvPicPr>
            <a:picLocks noChangeAspect="1"/>
          </p:cNvPicPr>
          <p:nvPr/>
        </p:nvPicPr>
        <p:blipFill>
          <a:blip r:embed="rId3"/>
          <a:stretch>
            <a:fillRect/>
          </a:stretch>
        </p:blipFill>
        <p:spPr>
          <a:xfrm>
            <a:off x="0" y="1047528"/>
            <a:ext cx="9144000" cy="40959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nghiệp vụ</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666</Words>
  <Application>Microsoft Office PowerPoint</Application>
  <PresentationFormat>On-screen Show (16:9)</PresentationFormat>
  <Paragraphs>69</Paragraphs>
  <Slides>41</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Times New Roman</vt:lpstr>
      <vt:lpstr>Crimson Text</vt:lpstr>
      <vt:lpstr>Lalezar</vt:lpstr>
      <vt:lpstr>Arial</vt:lpstr>
      <vt:lpstr>Wingdings</vt:lpstr>
      <vt:lpstr>Nova Flat</vt:lpstr>
      <vt:lpstr>Arvo</vt:lpstr>
      <vt:lpstr>Barlow</vt:lpstr>
      <vt:lpstr>Barlow Medium</vt:lpstr>
      <vt:lpstr>Computer &amp; Information Sciences Major for College by Slidesgo</vt:lpstr>
      <vt:lpstr>ĐỀ TÀI QUẢN LÝ SINH VIÊN</vt:lpstr>
      <vt:lpstr>Thành Viên </vt:lpstr>
      <vt:lpstr>Nội dung</vt:lpstr>
      <vt:lpstr>Tổng Quan</vt:lpstr>
      <vt:lpstr>GIỚI THIỆU</vt:lpstr>
      <vt:lpstr>Biểu đồ phân cấp chức năng </vt:lpstr>
      <vt:lpstr>Đặt tả yêu cầu bài toán</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Presentation</vt:lpstr>
      <vt:lpstr>Sơ đồ use case TỔNG QUÁT</vt:lpstr>
      <vt:lpstr>PowerPoint Presentation</vt:lpstr>
      <vt:lpstr>Danh sách Tác Nhân và Sơ đồ Usecase của từng tác nhân</vt:lpstr>
      <vt:lpstr>PowerPoint Presentation</vt:lpstr>
      <vt:lpstr>PowerPoint Presentation</vt:lpstr>
      <vt:lpstr>PowerPoint Presentation</vt:lpstr>
      <vt:lpstr>MÔ HÌNH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ĐƯỜNG LINK GITHUB CHỨA TÀI NGUYÊN ĐÃ UPlOAD </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LE DUC THI</cp:lastModifiedBy>
  <cp:revision>8</cp:revision>
  <dcterms:created xsi:type="dcterms:W3CDTF">2022-06-21T11:37:00Z</dcterms:created>
  <dcterms:modified xsi:type="dcterms:W3CDTF">2022-06-21T12:37:38Z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y fmtid="{D5CDD505-2E9C-101B-9397-08002B2CF9AE}" pid="3" name="ICV">
    <vt:lpwstr>65886C27DED949E59A445AA37F727357</vt:lpwstr>
  </property>
  <property fmtid="{D5CDD505-2E9C-101B-9397-08002B2CF9AE}" pid="4" name="KSOProductBuildVer">
    <vt:lpwstr>1033-11.2.0.11156</vt:lpwstr>
  </property>
</Properties>
</file>